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notesMasterIdLst>
    <p:notesMasterId r:id="rId17"/>
  </p:notesMasterIdLst>
  <p:sldIdLst>
    <p:sldId id="256" r:id="rId2"/>
    <p:sldId id="257" r:id="rId3"/>
    <p:sldId id="275" r:id="rId4"/>
    <p:sldId id="259" r:id="rId5"/>
    <p:sldId id="270" r:id="rId6"/>
    <p:sldId id="279" r:id="rId7"/>
    <p:sldId id="263" r:id="rId8"/>
    <p:sldId id="271" r:id="rId9"/>
    <p:sldId id="280" r:id="rId10"/>
    <p:sldId id="272" r:id="rId11"/>
    <p:sldId id="264" r:id="rId12"/>
    <p:sldId id="273" r:id="rId13"/>
    <p:sldId id="265" r:id="rId14"/>
    <p:sldId id="276" r:id="rId15"/>
    <p:sldId id="274" r:id="rId16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buFont typeface="Arial" charset="0"/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buFont typeface="Arial" charset="0"/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buFont typeface="Arial" charset="0"/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buFont typeface="Arial" charset="0"/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buFont typeface="Arial" charset="0"/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0" autoAdjust="0"/>
  </p:normalViewPr>
  <p:slideViewPr>
    <p:cSldViewPr snapToObjects="1">
      <p:cViewPr>
        <p:scale>
          <a:sx n="66" d="100"/>
          <a:sy n="66" d="100"/>
        </p:scale>
        <p:origin x="-1506" y="-126"/>
      </p:cViewPr>
      <p:guideLst>
        <p:guide orient="horz" pos="2144"/>
        <p:guide pos="288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0" hangingPunct="0">
              <a:buFont typeface="Arial" pitchFamily="34" charset="0"/>
              <a:buNone/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0" hangingPunct="0">
              <a:buFont typeface="Arial" pitchFamily="34" charset="0"/>
              <a:buNone/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42862C4D-A70D-4A51-A219-9FE058F24C3D}" type="datetimeFigureOut">
              <a:rPr lang="zh-CN" altLang="en-US"/>
              <a:pPr>
                <a:defRPr/>
              </a:pPr>
              <a:t>2016/9/28</a:t>
            </a:fld>
            <a:endParaRPr lang="zh-CN" altLang="en-US"/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sldImg" idx="4294967295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eaLnBrk="0" hangingPunct="0">
              <a:buFont typeface="Arial" pitchFamily="34" charset="0"/>
              <a:buNone/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buFont typeface="Arial" pitchFamily="34" charset="0"/>
              <a:buNone/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2032B827-5BBA-46FB-968F-C7888411935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078911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0483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20484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buFont typeface="Arial" charset="0"/>
              <a:buNone/>
            </a:pPr>
            <a:fld id="{8DC942D6-2404-4C4B-B328-6844698BE827}" type="slidenum">
              <a:rPr lang="zh-CN" altLang="en-US" smtClean="0"/>
              <a:pPr eaLnBrk="1" hangingPunct="1">
                <a:buFont typeface="Arial" charset="0"/>
                <a:buNone/>
              </a:pPr>
              <a:t>2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1507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21508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buFont typeface="Arial" charset="0"/>
              <a:buNone/>
            </a:pPr>
            <a:fld id="{04DE41FD-ED09-4C9B-BFED-A1E0FF720A52}" type="slidenum">
              <a:rPr lang="zh-CN" altLang="en-US" smtClean="0"/>
              <a:pPr eaLnBrk="1" hangingPunct="1">
                <a:buFont typeface="Arial" charset="0"/>
                <a:buNone/>
              </a:pPr>
              <a:t>8</a:t>
            </a:fld>
            <a:endParaRPr lang="en-US" altLang="zh-CN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37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337FEA-5D2C-49BA-B608-14BCE6018866}" type="datetime1">
              <a:rPr lang="zh-CN" altLang="en-US"/>
              <a:pPr>
                <a:defRPr/>
              </a:pPr>
              <a:t>2016/9/28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910542-DD88-4A2C-9D37-6980FC981CF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81363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37774B-07ED-46CE-8A41-03577A0105D6}" type="datetime1">
              <a:rPr lang="zh-CN" altLang="en-US"/>
              <a:pPr>
                <a:defRPr/>
              </a:pPr>
              <a:t>2016/9/28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A506ED-5CE0-42F2-856E-9923DE5FF2D9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11324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1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996EB2-8E32-4859-9671-6EE39A859A7B}" type="datetime1">
              <a:rPr lang="zh-CN" altLang="en-US"/>
              <a:pPr>
                <a:defRPr/>
              </a:pPr>
              <a:t>2016/9/28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E7D573-DED2-46D7-A92C-BAFC5067439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228319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6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2EE4C3-290A-4F72-9FF6-9304E375781B}" type="datetime1">
              <a:rPr lang="zh-CN" altLang="en-US"/>
              <a:pPr>
                <a:defRPr/>
              </a:pPr>
              <a:t>2016/9/28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A8BB2A-B7A5-49CA-AA80-91DB43B0DDB3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49058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3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3337E2-9A91-4ECF-8B59-DE389FF919CB}" type="datetime1">
              <a:rPr lang="zh-CN" altLang="en-US"/>
              <a:pPr>
                <a:defRPr/>
              </a:pPr>
              <a:t>2016/9/28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1B4013-0785-4BCC-BF01-F639AD08E75A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205643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65BCDA-5FBA-408D-AF2E-37DAEE18EE5C}" type="datetime1">
              <a:rPr lang="zh-CN" altLang="en-US"/>
              <a:pPr>
                <a:defRPr/>
              </a:pPr>
              <a:t>2016/9/28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146470-61F1-495D-8E30-C5432BDC2DEB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20683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28EBB6-2794-4EBC-86C4-0F69CEFD6751}" type="datetime1">
              <a:rPr lang="zh-CN" altLang="en-US"/>
              <a:pPr>
                <a:defRPr/>
              </a:pPr>
              <a:t>2016/9/28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6551F6-0A92-4347-928E-B55D026996C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21349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6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C382A2-CEF4-4A12-87FD-4905A456B24E}" type="datetime1">
              <a:rPr lang="zh-CN" altLang="en-US"/>
              <a:pPr>
                <a:defRPr/>
              </a:pPr>
              <a:t>2016/9/28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02088E-E105-4824-987B-8CC35485D7E7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20973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87B9DE-4A90-4378-BD65-FAC944C2930A}" type="datetime1">
              <a:rPr lang="zh-CN" altLang="en-US"/>
              <a:pPr>
                <a:defRPr/>
              </a:pPr>
              <a:t>2016/9/28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3978DD-1079-4234-A70A-069AC51428A3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148344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B22C34-A30B-4920-907C-547778ADE681}" type="datetime1">
              <a:rPr lang="zh-CN" altLang="en-US"/>
              <a:pPr>
                <a:defRPr/>
              </a:pPr>
              <a:t>2016/9/28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461619-951A-43A8-B780-9C773EE72B4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12624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50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50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87CAF0-C282-4541-A668-78712E09A014}" type="datetime1">
              <a:rPr lang="zh-CN" altLang="en-US"/>
              <a:pPr>
                <a:defRPr/>
              </a:pPr>
              <a:t>2016/9/28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D5D96B-7502-47F4-BFDB-8FC1A3DE7CC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427888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647700"/>
          </a:xfrm>
          <a:prstGeom prst="rect">
            <a:avLst/>
          </a:prstGeom>
          <a:gradFill>
            <a:gsLst>
              <a:gs pos="25000">
                <a:schemeClr val="accent1"/>
              </a:gs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pitchFamily="34" charset="0"/>
              <a:buNone/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3" name="图片 7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04863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组合 8"/>
          <p:cNvGrpSpPr>
            <a:grpSpLocks/>
          </p:cNvGrpSpPr>
          <p:nvPr userDrawn="1"/>
        </p:nvGrpSpPr>
        <p:grpSpPr bwMode="auto">
          <a:xfrm>
            <a:off x="8259763" y="-17463"/>
            <a:ext cx="658812" cy="666751"/>
            <a:chOff x="7402514" y="1243490"/>
            <a:chExt cx="1693862" cy="1283840"/>
          </a:xfrm>
        </p:grpSpPr>
        <p:pic>
          <p:nvPicPr>
            <p:cNvPr id="5" name="Picture 5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02514" y="1243490"/>
              <a:ext cx="806601" cy="836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6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81343" y="1361119"/>
              <a:ext cx="286343" cy="2964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7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75752" y="1679727"/>
              <a:ext cx="287016" cy="29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8"/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24148" y="2109242"/>
              <a:ext cx="272228" cy="2675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22345" y="2250397"/>
              <a:ext cx="276933" cy="276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69BCAD-7889-48EE-84C2-59FEE689EF63}" type="datetime1">
              <a:rPr lang="zh-CN" altLang="en-US"/>
              <a:pPr>
                <a:defRPr/>
              </a:pPr>
              <a:t>2016/9/28</a:t>
            </a:fld>
            <a:endParaRPr lang="zh-CN" altLang="en-US"/>
          </a:p>
        </p:txBody>
      </p:sp>
      <p:sp>
        <p:nvSpPr>
          <p:cNvPr id="11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FDB736-B6F3-4305-8189-CE5843BA34D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4435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空白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36557D-608E-4F83-9A30-F17D7DE8DF14}" type="datetime1">
              <a:rPr lang="zh-CN" altLang="en-US"/>
              <a:pPr>
                <a:defRPr/>
              </a:pPr>
              <a:t>2016/9/28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36EC17-7C55-4BDA-8394-47970A4071F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97080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buFont typeface="Arial" pitchFamily="34" charset="0"/>
              <a:buNone/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140003B-4326-46A5-9078-89400BCC8666}" type="datetime1">
              <a:rPr lang="zh-CN" altLang="en-US"/>
              <a:pPr>
                <a:defRPr/>
              </a:pPr>
              <a:t>2016/9/28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buFont typeface="Arial" pitchFamily="34" charset="0"/>
              <a:buNone/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buFont typeface="Arial" pitchFamily="34" charset="0"/>
              <a:buNone/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98E6CE6-C1AB-42D4-A910-47699CCB4BA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799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nsolas" pitchFamily="49" charset="0"/>
          <a:ea typeface="华文楷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nsolas" pitchFamily="49" charset="0"/>
          <a:ea typeface="华文楷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nsolas" pitchFamily="49" charset="0"/>
          <a:ea typeface="华文楷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nsolas" pitchFamily="49" charset="0"/>
          <a:ea typeface="华文楷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nsolas" pitchFamily="49" charset="0"/>
          <a:ea typeface="华文楷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nsolas" pitchFamily="49" charset="0"/>
          <a:ea typeface="华文楷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nsolas" pitchFamily="49" charset="0"/>
          <a:ea typeface="华文楷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nsolas" pitchFamily="49" charset="0"/>
          <a:ea typeface="华文楷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12863" y="1466850"/>
            <a:ext cx="6929437" cy="2387600"/>
          </a:xfrm>
        </p:spPr>
        <p:txBody>
          <a:bodyPr rtlCol="0">
            <a:normAutofit fontScale="92500" lnSpcReduction="20000"/>
          </a:bodyPr>
          <a:lstStyle/>
          <a:p>
            <a:pPr algn="just" eaLnBrk="1" fontAlgn="auto" hangingPunct="1">
              <a:lnSpc>
                <a:spcPct val="15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altLang="zh-CN" sz="6000" b="1" dirty="0" smtClean="0">
                <a:solidFill>
                  <a:schemeClr val="tx1"/>
                </a:solidFill>
              </a:rPr>
              <a:t>  </a:t>
            </a:r>
            <a:r>
              <a:rPr lang="zh-CN" altLang="zh-CN" sz="5400" b="1" dirty="0" smtClean="0">
                <a:solidFill>
                  <a:schemeClr val="tx1"/>
                </a:solidFill>
              </a:rPr>
              <a:t>树先锋模范</a:t>
            </a:r>
            <a:endParaRPr lang="en-US" altLang="zh-CN" sz="5400" b="1" dirty="0" smtClean="0">
              <a:solidFill>
                <a:schemeClr val="tx1"/>
              </a:solidFill>
            </a:endParaRPr>
          </a:p>
          <a:p>
            <a:pPr algn="r" eaLnBrk="1" fontAlgn="auto" hangingPunct="1">
              <a:lnSpc>
                <a:spcPct val="15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zh-CN" altLang="zh-CN" sz="5400" b="1" dirty="0" smtClean="0">
                <a:solidFill>
                  <a:schemeClr val="tx1"/>
                </a:solidFill>
              </a:rPr>
              <a:t>做合格党员</a:t>
            </a:r>
          </a:p>
        </p:txBody>
      </p:sp>
      <p:pic>
        <p:nvPicPr>
          <p:cNvPr id="4100" name="图片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72000"/>
            <a:ext cx="12192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1" name="TextBox 4"/>
          <p:cNvSpPr txBox="1">
            <a:spLocks noChangeArrowheads="1"/>
          </p:cNvSpPr>
          <p:nvPr/>
        </p:nvSpPr>
        <p:spPr bwMode="auto">
          <a:xfrm>
            <a:off x="4000500" y="4572000"/>
            <a:ext cx="34559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800" b="1"/>
              <a:t>广东白云学院    王乐</a:t>
            </a:r>
          </a:p>
        </p:txBody>
      </p:sp>
      <p:pic>
        <p:nvPicPr>
          <p:cNvPr id="4102" name="图片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200525" cy="146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图片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图片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72000"/>
            <a:ext cx="12192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图片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200525" cy="146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0" y="1965325"/>
            <a:ext cx="2006600" cy="260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2525713" y="820738"/>
            <a:ext cx="13779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zh-CN" sz="3600"/>
              <a:t>导入：</a:t>
            </a:r>
            <a:endParaRPr lang="zh-CN" altLang="en-US" sz="3600"/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214313" y="1697038"/>
            <a:ext cx="6072187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400" dirty="0"/>
              <a:t>        </a:t>
            </a:r>
            <a:r>
              <a:rPr lang="zh-CN" altLang="zh-CN" sz="3200" b="1" dirty="0">
                <a:latin typeface="+mj-ea"/>
                <a:ea typeface="+mj-ea"/>
              </a:rPr>
              <a:t>为深入学习贯彻习近平总书记系列重要讲话精神，推动全面从严治党向基层延伸</a:t>
            </a:r>
            <a:r>
              <a:rPr lang="zh-CN" altLang="en-US" sz="3200" b="1" dirty="0">
                <a:latin typeface="+mj-ea"/>
                <a:ea typeface="+mj-ea"/>
              </a:rPr>
              <a:t>。</a:t>
            </a:r>
            <a:endParaRPr lang="en-US" altLang="zh-CN" sz="3200" b="1" dirty="0">
              <a:latin typeface="+mj-ea"/>
              <a:ea typeface="+mj-ea"/>
            </a:endParaRPr>
          </a:p>
          <a:p>
            <a:pPr>
              <a:defRPr/>
            </a:pPr>
            <a:r>
              <a:rPr lang="en-US" altLang="zh-CN" sz="3200" b="1" dirty="0">
                <a:latin typeface="+mj-ea"/>
                <a:ea typeface="+mj-ea"/>
              </a:rPr>
              <a:t>        </a:t>
            </a:r>
            <a:r>
              <a:rPr lang="zh-CN" altLang="zh-CN" sz="3200" b="1" dirty="0">
                <a:latin typeface="+mj-ea"/>
                <a:ea typeface="+mj-ea"/>
              </a:rPr>
              <a:t>党中央决定，</a:t>
            </a:r>
            <a:r>
              <a:rPr lang="en-US" altLang="zh-CN" sz="3200" b="1" dirty="0">
                <a:latin typeface="+mj-ea"/>
                <a:ea typeface="+mj-ea"/>
              </a:rPr>
              <a:t>2016</a:t>
            </a:r>
            <a:r>
              <a:rPr lang="zh-CN" altLang="zh-CN" sz="3200" b="1" dirty="0">
                <a:latin typeface="+mj-ea"/>
                <a:ea typeface="+mj-ea"/>
              </a:rPr>
              <a:t>年在全体党员中开展</a:t>
            </a:r>
            <a:r>
              <a:rPr lang="en-US" altLang="zh-CN" sz="3200" b="1" dirty="0">
                <a:latin typeface="+mj-ea"/>
                <a:ea typeface="+mj-ea"/>
              </a:rPr>
              <a:t>“</a:t>
            </a:r>
            <a:r>
              <a:rPr lang="zh-CN" altLang="zh-CN" sz="3200" b="1" dirty="0">
                <a:latin typeface="+mj-ea"/>
                <a:ea typeface="+mj-ea"/>
              </a:rPr>
              <a:t>学党章党规、学系列讲话，做合格党员</a:t>
            </a:r>
            <a:r>
              <a:rPr lang="en-US" altLang="zh-CN" sz="3200" b="1" dirty="0">
                <a:latin typeface="+mj-ea"/>
                <a:ea typeface="+mj-ea"/>
              </a:rPr>
              <a:t>”</a:t>
            </a:r>
            <a:r>
              <a:rPr lang="zh-CN" altLang="zh-CN" sz="3200" b="1" dirty="0">
                <a:latin typeface="+mj-ea"/>
                <a:ea typeface="+mj-ea"/>
              </a:rPr>
              <a:t>学习教育</a:t>
            </a:r>
            <a:r>
              <a:rPr lang="zh-CN" altLang="en-US" sz="3200" b="1" dirty="0">
                <a:latin typeface="+mj-ea"/>
                <a:ea typeface="+mj-ea"/>
              </a:rPr>
              <a:t>。</a:t>
            </a:r>
            <a:endParaRPr lang="en-US" altLang="zh-CN" sz="3200" b="1" dirty="0">
              <a:latin typeface="+mj-ea"/>
              <a:ea typeface="+mj-ea"/>
            </a:endParaRPr>
          </a:p>
          <a:p>
            <a:pPr>
              <a:defRPr/>
            </a:pPr>
            <a:endParaRPr lang="zh-CN" altLang="zh-CN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8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3276600" y="4048125"/>
            <a:ext cx="2338388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itchFamily="34" charset="0"/>
              <a:buNone/>
              <a:defRPr/>
            </a:pPr>
            <a:r>
              <a:rPr lang="zh-CN" altLang="zh-CN" sz="2400" dirty="0">
                <a:solidFill>
                  <a:schemeClr val="lt1"/>
                </a:solidFill>
                <a:latin typeface="+mn-lt"/>
                <a:ea typeface="+mn-ea"/>
              </a:rPr>
              <a:t>邓小平曾说过</a:t>
            </a:r>
            <a:r>
              <a:rPr lang="zh-CN" altLang="en-US" sz="2400" dirty="0">
                <a:solidFill>
                  <a:schemeClr val="lt1"/>
                </a:solidFill>
                <a:latin typeface="+mn-lt"/>
                <a:ea typeface="+mn-ea"/>
              </a:rPr>
              <a:t>：</a:t>
            </a:r>
          </a:p>
        </p:txBody>
      </p:sp>
      <p:sp>
        <p:nvSpPr>
          <p:cNvPr id="13" name="矩形 12"/>
          <p:cNvSpPr/>
          <p:nvPr/>
        </p:nvSpPr>
        <p:spPr>
          <a:xfrm>
            <a:off x="2352986" y="705470"/>
            <a:ext cx="157607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5400" b="1" dirty="0">
                <a:ln>
                  <a:solidFill>
                    <a:schemeClr val="bg1"/>
                  </a:solidFill>
                </a:ln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目录</a:t>
            </a:r>
          </a:p>
        </p:txBody>
      </p:sp>
      <p:sp>
        <p:nvSpPr>
          <p:cNvPr id="14" name="圆角矩形 13"/>
          <p:cNvSpPr/>
          <p:nvPr/>
        </p:nvSpPr>
        <p:spPr>
          <a:xfrm>
            <a:off x="428625" y="1916113"/>
            <a:ext cx="5718175" cy="476250"/>
          </a:xfrm>
          <a:prstGeom prst="roundRect">
            <a:avLst>
              <a:gd name="adj" fmla="val 20450"/>
            </a:avLst>
          </a:prstGeom>
          <a:solidFill>
            <a:srgbClr val="C00000">
              <a:alpha val="75000"/>
            </a:srgb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Font typeface="Arial" pitchFamily="34" charset="0"/>
              <a:buNone/>
              <a:defRPr/>
            </a:pPr>
            <a:r>
              <a:rPr lang="zh-CN" altLang="en-US" sz="2800" b="1" dirty="0">
                <a:solidFill>
                  <a:srgbClr val="FFFFFF"/>
                </a:solidFill>
              </a:rPr>
              <a:t>一、什么是合格党员</a:t>
            </a:r>
          </a:p>
        </p:txBody>
      </p:sp>
      <p:sp>
        <p:nvSpPr>
          <p:cNvPr id="15" name="圆角矩形 14"/>
          <p:cNvSpPr/>
          <p:nvPr/>
        </p:nvSpPr>
        <p:spPr>
          <a:xfrm>
            <a:off x="428625" y="2997200"/>
            <a:ext cx="5718175" cy="576263"/>
          </a:xfrm>
          <a:prstGeom prst="roundRect">
            <a:avLst>
              <a:gd name="adj" fmla="val 20450"/>
            </a:avLst>
          </a:prstGeom>
          <a:solidFill>
            <a:srgbClr val="C00000">
              <a:alpha val="75000"/>
            </a:srgb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Font typeface="Arial" pitchFamily="34" charset="0"/>
              <a:buNone/>
              <a:defRPr/>
            </a:pPr>
            <a:r>
              <a:rPr lang="zh-CN" altLang="en-US" sz="2800" b="1" dirty="0">
                <a:solidFill>
                  <a:srgbClr val="FFFFFF"/>
                </a:solidFill>
              </a:rPr>
              <a:t>二、如何树先锋模范，做合格党员</a:t>
            </a:r>
          </a:p>
        </p:txBody>
      </p:sp>
      <p:sp>
        <p:nvSpPr>
          <p:cNvPr id="17" name="圆角矩形 16"/>
          <p:cNvSpPr/>
          <p:nvPr/>
        </p:nvSpPr>
        <p:spPr>
          <a:xfrm>
            <a:off x="428625" y="4149725"/>
            <a:ext cx="5718175" cy="619125"/>
          </a:xfrm>
          <a:prstGeom prst="roundRect">
            <a:avLst>
              <a:gd name="adj" fmla="val 20450"/>
            </a:avLst>
          </a:prstGeom>
          <a:solidFill>
            <a:srgbClr val="C00000">
              <a:alpha val="75000"/>
            </a:srgb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Font typeface="Arial" pitchFamily="34" charset="0"/>
              <a:buNone/>
              <a:defRPr/>
            </a:pPr>
            <a:r>
              <a:rPr lang="zh-CN" altLang="en-US" sz="2800" b="1" dirty="0">
                <a:solidFill>
                  <a:srgbClr val="FFFFFF"/>
                </a:solidFill>
              </a:rPr>
              <a:t>三、大学生如何发挥先锋模范作用</a:t>
            </a:r>
          </a:p>
        </p:txBody>
      </p:sp>
      <p:sp>
        <p:nvSpPr>
          <p:cNvPr id="18" name="圆角矩形 17"/>
          <p:cNvSpPr/>
          <p:nvPr/>
        </p:nvSpPr>
        <p:spPr>
          <a:xfrm>
            <a:off x="428625" y="5256213"/>
            <a:ext cx="5718175" cy="620712"/>
          </a:xfrm>
          <a:prstGeom prst="roundRect">
            <a:avLst>
              <a:gd name="adj" fmla="val 20450"/>
            </a:avLst>
          </a:prstGeom>
          <a:solidFill>
            <a:srgbClr val="C00000">
              <a:alpha val="75000"/>
            </a:srgb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Font typeface="Arial" pitchFamily="34" charset="0"/>
              <a:buNone/>
              <a:defRPr/>
            </a:pPr>
            <a:r>
              <a:rPr lang="zh-CN" altLang="en-US" sz="2800" b="1" dirty="0">
                <a:solidFill>
                  <a:srgbClr val="FFFFFF"/>
                </a:solidFill>
              </a:rPr>
              <a:t>四、总  结</a:t>
            </a:r>
          </a:p>
        </p:txBody>
      </p:sp>
      <p:pic>
        <p:nvPicPr>
          <p:cNvPr id="6154" name="Picture 10" descr="C:\Users\user\Desktop\124075293_71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50" y="1970088"/>
            <a:ext cx="2624138" cy="353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7" grpId="0" animBg="1"/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pic>
        <p:nvPicPr>
          <p:cNvPr id="7172" name="Picture 4" descr="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225"/>
            <a:ext cx="9144000" cy="685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 descr="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436563"/>
            <a:ext cx="1954212" cy="196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圆角矩形 6"/>
          <p:cNvSpPr/>
          <p:nvPr/>
        </p:nvSpPr>
        <p:spPr>
          <a:xfrm>
            <a:off x="1979613" y="2571750"/>
            <a:ext cx="5021262" cy="685800"/>
          </a:xfrm>
          <a:prstGeom prst="roundRect">
            <a:avLst>
              <a:gd name="adj" fmla="val 20450"/>
            </a:avLst>
          </a:prstGeom>
          <a:solidFill>
            <a:srgbClr val="C00000">
              <a:alpha val="75000"/>
            </a:srgb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pitchFamily="34" charset="0"/>
              <a:buNone/>
              <a:defRPr/>
            </a:pPr>
            <a:r>
              <a:rPr lang="zh-CN" altLang="en-US" sz="2800" b="1" dirty="0">
                <a:solidFill>
                  <a:srgbClr val="FFFFFF"/>
                </a:solidFill>
              </a:rPr>
              <a:t>一、什么是合格党员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矩形 3"/>
          <p:cNvSpPr>
            <a:spLocks noChangeArrowheads="1"/>
          </p:cNvSpPr>
          <p:nvPr/>
        </p:nvSpPr>
        <p:spPr bwMode="auto">
          <a:xfrm>
            <a:off x="960438" y="61913"/>
            <a:ext cx="34305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sz="2800" b="1">
                <a:solidFill>
                  <a:srgbClr val="FFFFFF"/>
                </a:solidFill>
              </a:rPr>
              <a:t>一、什么是合格党员</a:t>
            </a: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2814638" y="1844675"/>
            <a:ext cx="6086475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5000"/>
              </a:lnSpc>
              <a:buFont typeface="Wingdings" pitchFamily="2" charset="2"/>
              <a:buChar char="n"/>
            </a:pPr>
            <a:r>
              <a:rPr lang="zh-CN" altLang="zh-CN" sz="2000"/>
              <a:t>一个共产党员，应该是襟怀坦白</a:t>
            </a:r>
            <a:r>
              <a:rPr lang="zh-CN" altLang="en-US" sz="2000"/>
              <a:t>。</a:t>
            </a:r>
            <a:endParaRPr lang="en-US" altLang="zh-CN" sz="2000"/>
          </a:p>
          <a:p>
            <a:pPr eaLnBrk="1" hangingPunct="1">
              <a:lnSpc>
                <a:spcPct val="125000"/>
              </a:lnSpc>
              <a:buFont typeface="Wingdings" pitchFamily="2" charset="2"/>
              <a:buChar char="n"/>
            </a:pPr>
            <a:r>
              <a:rPr lang="zh-CN" altLang="zh-CN" sz="2000"/>
              <a:t>忠实，积极，以革命利益为第一生命，以个人利益服从革命利益</a:t>
            </a:r>
            <a:r>
              <a:rPr lang="zh-CN" altLang="en-US" sz="2000"/>
              <a:t>。</a:t>
            </a:r>
            <a:endParaRPr lang="en-US" altLang="zh-CN" sz="2000"/>
          </a:p>
          <a:p>
            <a:pPr eaLnBrk="1" hangingPunct="1">
              <a:lnSpc>
                <a:spcPct val="125000"/>
              </a:lnSpc>
              <a:buFont typeface="Wingdings" pitchFamily="2" charset="2"/>
              <a:buChar char="n"/>
            </a:pPr>
            <a:r>
              <a:rPr lang="zh-CN" altLang="zh-CN" sz="2000"/>
              <a:t>关心党和群众比关心个人为重，关心他人比关心自己为重。这样才算是一个共产党员</a:t>
            </a:r>
            <a:r>
              <a:rPr lang="zh-CN" altLang="en-US" sz="2000"/>
              <a:t>。</a:t>
            </a:r>
          </a:p>
        </p:txBody>
      </p:sp>
      <p:sp>
        <p:nvSpPr>
          <p:cNvPr id="26" name="文本框 25"/>
          <p:cNvSpPr txBox="1">
            <a:spLocks noChangeArrowheads="1"/>
          </p:cNvSpPr>
          <p:nvPr/>
        </p:nvSpPr>
        <p:spPr bwMode="auto">
          <a:xfrm>
            <a:off x="2814638" y="4695825"/>
            <a:ext cx="6086475" cy="820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5000"/>
              </a:lnSpc>
              <a:buFont typeface="Wingdings" pitchFamily="2" charset="2"/>
              <a:buChar char="n"/>
            </a:pPr>
            <a:r>
              <a:rPr lang="zh-CN" altLang="zh-CN" sz="2000"/>
              <a:t>热爱祖国，热爱人民，热爱自己的党，是一个共产党员必须具备的优良品质。</a:t>
            </a:r>
            <a:endParaRPr lang="zh-CN" altLang="en-US" sz="2000"/>
          </a:p>
        </p:txBody>
      </p:sp>
      <p:sp>
        <p:nvSpPr>
          <p:cNvPr id="16" name="矩形 15"/>
          <p:cNvSpPr/>
          <p:nvPr/>
        </p:nvSpPr>
        <p:spPr>
          <a:xfrm>
            <a:off x="3276600" y="4048125"/>
            <a:ext cx="2338388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itchFamily="34" charset="0"/>
              <a:buNone/>
              <a:defRPr/>
            </a:pPr>
            <a:r>
              <a:rPr lang="zh-CN" altLang="zh-CN" sz="2400" dirty="0">
                <a:solidFill>
                  <a:schemeClr val="lt1"/>
                </a:solidFill>
                <a:latin typeface="+mn-lt"/>
                <a:ea typeface="+mn-ea"/>
              </a:rPr>
              <a:t>邓小平曾说过</a:t>
            </a:r>
            <a:r>
              <a:rPr lang="zh-CN" altLang="en-US" sz="2400" dirty="0">
                <a:solidFill>
                  <a:schemeClr val="lt1"/>
                </a:solidFill>
                <a:latin typeface="+mn-lt"/>
                <a:ea typeface="+mn-ea"/>
              </a:rPr>
              <a:t>：</a:t>
            </a:r>
          </a:p>
        </p:txBody>
      </p:sp>
      <p:grpSp>
        <p:nvGrpSpPr>
          <p:cNvPr id="2" name="组合 14"/>
          <p:cNvGrpSpPr>
            <a:grpSpLocks/>
          </p:cNvGrpSpPr>
          <p:nvPr/>
        </p:nvGrpSpPr>
        <p:grpSpPr bwMode="auto">
          <a:xfrm>
            <a:off x="150813" y="1155700"/>
            <a:ext cx="8742362" cy="1873250"/>
            <a:chOff x="124943" y="1156356"/>
            <a:chExt cx="8742832" cy="1872189"/>
          </a:xfrm>
        </p:grpSpPr>
        <p:grpSp>
          <p:nvGrpSpPr>
            <p:cNvPr id="8204" name="组合 12"/>
            <p:cNvGrpSpPr>
              <a:grpSpLocks/>
            </p:cNvGrpSpPr>
            <p:nvPr/>
          </p:nvGrpSpPr>
          <p:grpSpPr bwMode="auto">
            <a:xfrm>
              <a:off x="2771652" y="1156356"/>
              <a:ext cx="6096123" cy="645747"/>
              <a:chOff x="3752686" y="840146"/>
              <a:chExt cx="8128635" cy="647140"/>
            </a:xfrm>
          </p:grpSpPr>
          <p:sp>
            <p:nvSpPr>
              <p:cNvPr id="12" name="矩形 11"/>
              <p:cNvSpPr/>
              <p:nvPr/>
            </p:nvSpPr>
            <p:spPr>
              <a:xfrm>
                <a:off x="3790517" y="840146"/>
                <a:ext cx="4265561" cy="524708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pAutoFit/>
              </a:bodyPr>
              <a:lstStyle/>
              <a:p>
                <a:pPr algn="ctr">
                  <a:buFont typeface="Arial" pitchFamily="34" charset="0"/>
                  <a:buNone/>
                  <a:defRPr/>
                </a:pPr>
                <a:r>
                  <a:rPr lang="zh-CN" altLang="zh-CN" sz="2800" dirty="0"/>
                  <a:t>毛泽东曾说过</a:t>
                </a:r>
                <a:r>
                  <a:rPr lang="zh-CN" altLang="en-US" sz="2800" dirty="0"/>
                  <a:t>：</a:t>
                </a:r>
                <a:endParaRPr lang="zh-CN" altLang="en-US" sz="2800" b="1" dirty="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6" name="直接连接符 5"/>
              <p:cNvCxnSpPr/>
              <p:nvPr/>
            </p:nvCxnSpPr>
            <p:spPr>
              <a:xfrm>
                <a:off x="3752413" y="1487286"/>
                <a:ext cx="8128908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8205" name="Picture 13" descr="C:\Users\user\Desktop\22890774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943" y="1156357"/>
              <a:ext cx="2418978" cy="1872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组合 16"/>
          <p:cNvGrpSpPr>
            <a:grpSpLocks/>
          </p:cNvGrpSpPr>
          <p:nvPr/>
        </p:nvGrpSpPr>
        <p:grpSpPr bwMode="auto">
          <a:xfrm>
            <a:off x="500063" y="3860800"/>
            <a:ext cx="8393112" cy="2316163"/>
            <a:chOff x="500034" y="3860800"/>
            <a:chExt cx="8393141" cy="2316868"/>
          </a:xfrm>
        </p:grpSpPr>
        <p:grpSp>
          <p:nvGrpSpPr>
            <p:cNvPr id="8200" name="组合 12"/>
            <p:cNvGrpSpPr>
              <a:grpSpLocks/>
            </p:cNvGrpSpPr>
            <p:nvPr/>
          </p:nvGrpSpPr>
          <p:grpSpPr bwMode="auto">
            <a:xfrm>
              <a:off x="2797154" y="4048182"/>
              <a:ext cx="6096021" cy="523379"/>
              <a:chOff x="3752822" y="1025684"/>
              <a:chExt cx="8128499" cy="524508"/>
            </a:xfrm>
          </p:grpSpPr>
          <p:sp>
            <p:nvSpPr>
              <p:cNvPr id="19" name="矩形 18"/>
              <p:cNvSpPr/>
              <p:nvPr/>
            </p:nvSpPr>
            <p:spPr>
              <a:xfrm>
                <a:off x="3790924" y="1025684"/>
                <a:ext cx="4265346" cy="525165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pAutoFit/>
              </a:bodyPr>
              <a:lstStyle/>
              <a:p>
                <a:pPr algn="ctr">
                  <a:buFont typeface="Arial" pitchFamily="34" charset="0"/>
                  <a:buNone/>
                  <a:defRPr/>
                </a:pPr>
                <a:r>
                  <a:rPr lang="zh-CN" altLang="en-US" sz="2800" dirty="0"/>
                  <a:t>邓小平</a:t>
                </a:r>
                <a:r>
                  <a:rPr lang="zh-CN" altLang="zh-CN" sz="2800" dirty="0"/>
                  <a:t>曾说过</a:t>
                </a:r>
                <a:r>
                  <a:rPr lang="zh-CN" altLang="en-US" sz="2800" dirty="0"/>
                  <a:t>：</a:t>
                </a:r>
                <a:endParaRPr lang="zh-CN" altLang="en-US" sz="2800" b="1" dirty="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1" name="直接连接符 20"/>
              <p:cNvCxnSpPr/>
              <p:nvPr/>
            </p:nvCxnSpPr>
            <p:spPr>
              <a:xfrm>
                <a:off x="3752822" y="1487192"/>
                <a:ext cx="8128499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8201" name="Picture 14" descr="C:\Users\user\Desktop\201111090943098950398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0034" y="3860800"/>
              <a:ext cx="2043993" cy="23168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Box 3"/>
          <p:cNvSpPr txBox="1">
            <a:spLocks noChangeArrowheads="1"/>
          </p:cNvSpPr>
          <p:nvPr/>
        </p:nvSpPr>
        <p:spPr bwMode="auto">
          <a:xfrm>
            <a:off x="428625" y="1571625"/>
            <a:ext cx="7929563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2400">
                <a:solidFill>
                  <a:srgbClr val="C00000"/>
                </a:solidFill>
              </a:rPr>
              <a:t>※</a:t>
            </a:r>
            <a:r>
              <a:rPr lang="zh-CN" altLang="en-US" sz="2400">
                <a:solidFill>
                  <a:srgbClr val="C00000"/>
                </a:solidFill>
              </a:rPr>
              <a:t>一、明确了共产党员应该是什么样的人。</a:t>
            </a:r>
          </a:p>
          <a:p>
            <a:pPr eaLnBrk="1" hangingPunct="1">
              <a:lnSpc>
                <a:spcPct val="150000"/>
              </a:lnSpc>
            </a:pPr>
            <a:r>
              <a:rPr lang="zh-CN" altLang="en-US" sz="2400"/>
              <a:t>       现行党章规定：“中国共产党员永远是劳动人民普通一员。除了法律和政策规定范围内的个人利益和工作职权外，所有共产党员都不得谋求任何私利和特权。”</a:t>
            </a:r>
            <a:endParaRPr lang="en-US" altLang="zh-CN" sz="2400"/>
          </a:p>
          <a:p>
            <a:pPr eaLnBrk="1" hangingPunct="1"/>
            <a:endParaRPr lang="en-US" altLang="zh-CN" sz="2400"/>
          </a:p>
          <a:p>
            <a:pPr eaLnBrk="1" hangingPunct="1"/>
            <a:endParaRPr lang="zh-CN" altLang="en-US" sz="2400"/>
          </a:p>
        </p:txBody>
      </p:sp>
      <p:sp>
        <p:nvSpPr>
          <p:cNvPr id="9219" name="TextBox 5"/>
          <p:cNvSpPr txBox="1">
            <a:spLocks noChangeArrowheads="1"/>
          </p:cNvSpPr>
          <p:nvPr/>
        </p:nvSpPr>
        <p:spPr bwMode="auto">
          <a:xfrm>
            <a:off x="428625" y="3695700"/>
            <a:ext cx="6929438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2400">
                <a:solidFill>
                  <a:srgbClr val="C00000"/>
                </a:solidFill>
              </a:rPr>
              <a:t>※</a:t>
            </a:r>
            <a:r>
              <a:rPr lang="zh-CN" altLang="en-US" sz="2400">
                <a:solidFill>
                  <a:srgbClr val="C00000"/>
                </a:solidFill>
              </a:rPr>
              <a:t>二、党章明确了共产党员要做什么样的事。</a:t>
            </a:r>
            <a:endParaRPr lang="en-US" altLang="zh-CN" sz="2400">
              <a:solidFill>
                <a:srgbClr val="C00000"/>
              </a:solidFill>
            </a:endParaRPr>
          </a:p>
          <a:p>
            <a:pPr eaLnBrk="1" hangingPunct="1"/>
            <a:endParaRPr lang="zh-CN" altLang="en-US"/>
          </a:p>
        </p:txBody>
      </p:sp>
      <p:sp>
        <p:nvSpPr>
          <p:cNvPr id="9220" name="TextBox 6"/>
          <p:cNvSpPr txBox="1">
            <a:spLocks noChangeArrowheads="1"/>
          </p:cNvSpPr>
          <p:nvPr/>
        </p:nvSpPr>
        <p:spPr bwMode="auto">
          <a:xfrm>
            <a:off x="428625" y="4286250"/>
            <a:ext cx="7929563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400"/>
              <a:t>       总而言之，参加组织生活、遵守组织章程、维护组织团结、按时交纳党费，是一名合格共产党员必须做到的事。另外，一名合格党员还要勇于承担义务、正确行使权利。</a:t>
            </a:r>
          </a:p>
        </p:txBody>
      </p:sp>
      <p:sp>
        <p:nvSpPr>
          <p:cNvPr id="8" name="矩形 7"/>
          <p:cNvSpPr/>
          <p:nvPr/>
        </p:nvSpPr>
        <p:spPr bwMode="auto">
          <a:xfrm>
            <a:off x="642938" y="881063"/>
            <a:ext cx="6357937" cy="52228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>
              <a:defRPr/>
            </a:pPr>
            <a:r>
              <a:rPr lang="zh-CN" altLang="en-US" sz="2800" dirty="0"/>
              <a:t>现行党章对于合格党员是如何定义的？</a:t>
            </a:r>
          </a:p>
        </p:txBody>
      </p:sp>
      <p:cxnSp>
        <p:nvCxnSpPr>
          <p:cNvPr id="9" name="直接连接符 8"/>
          <p:cNvCxnSpPr/>
          <p:nvPr/>
        </p:nvCxnSpPr>
        <p:spPr bwMode="auto">
          <a:xfrm>
            <a:off x="2262188" y="1341438"/>
            <a:ext cx="6096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pic>
        <p:nvPicPr>
          <p:cNvPr id="10244" name="Picture 4" descr="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225"/>
            <a:ext cx="9144000" cy="685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5" descr="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436563"/>
            <a:ext cx="1954212" cy="196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圆角矩形 6"/>
          <p:cNvSpPr/>
          <p:nvPr/>
        </p:nvSpPr>
        <p:spPr>
          <a:xfrm>
            <a:off x="1949450" y="2708275"/>
            <a:ext cx="5718175" cy="576263"/>
          </a:xfrm>
          <a:prstGeom prst="roundRect">
            <a:avLst>
              <a:gd name="adj" fmla="val 20450"/>
            </a:avLst>
          </a:prstGeom>
          <a:solidFill>
            <a:srgbClr val="C00000">
              <a:alpha val="75000"/>
            </a:srgb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Font typeface="Arial" pitchFamily="34" charset="0"/>
              <a:buNone/>
              <a:defRPr/>
            </a:pPr>
            <a:r>
              <a:rPr lang="zh-CN" altLang="en-US" sz="2800" b="1" dirty="0">
                <a:solidFill>
                  <a:srgbClr val="FFFFFF"/>
                </a:solidFill>
              </a:rPr>
              <a:t>二、如何树先锋模范，做合格党员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任意多边形 17"/>
          <p:cNvSpPr/>
          <p:nvPr/>
        </p:nvSpPr>
        <p:spPr>
          <a:xfrm>
            <a:off x="250825" y="1566863"/>
            <a:ext cx="392113" cy="1844675"/>
          </a:xfrm>
          <a:custGeom>
            <a:avLst/>
            <a:gdLst>
              <a:gd name="connsiteX0" fmla="*/ 522514 w 522514"/>
              <a:gd name="connsiteY0" fmla="*/ 1843314 h 1843314"/>
              <a:gd name="connsiteX1" fmla="*/ 0 w 522514"/>
              <a:gd name="connsiteY1" fmla="*/ 1335314 h 1843314"/>
              <a:gd name="connsiteX2" fmla="*/ 0 w 522514"/>
              <a:gd name="connsiteY2" fmla="*/ 0 h 1843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2514" h="1843314">
                <a:moveTo>
                  <a:pt x="522514" y="1843314"/>
                </a:moveTo>
                <a:lnTo>
                  <a:pt x="0" y="1335314"/>
                </a:lnTo>
                <a:lnTo>
                  <a:pt x="0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pitchFamily="34" charset="0"/>
              <a:buNone/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9" name="任意多边形 18"/>
          <p:cNvSpPr/>
          <p:nvPr/>
        </p:nvSpPr>
        <p:spPr>
          <a:xfrm flipH="1" flipV="1">
            <a:off x="8615363" y="4572000"/>
            <a:ext cx="392112" cy="1843088"/>
          </a:xfrm>
          <a:custGeom>
            <a:avLst/>
            <a:gdLst>
              <a:gd name="connsiteX0" fmla="*/ 522514 w 522514"/>
              <a:gd name="connsiteY0" fmla="*/ 1843314 h 1843314"/>
              <a:gd name="connsiteX1" fmla="*/ 0 w 522514"/>
              <a:gd name="connsiteY1" fmla="*/ 1335314 h 1843314"/>
              <a:gd name="connsiteX2" fmla="*/ 0 w 522514"/>
              <a:gd name="connsiteY2" fmla="*/ 0 h 1843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2514" h="1843314">
                <a:moveTo>
                  <a:pt x="522514" y="1843314"/>
                </a:moveTo>
                <a:lnTo>
                  <a:pt x="0" y="1335314"/>
                </a:lnTo>
                <a:lnTo>
                  <a:pt x="0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pitchFamily="34" charset="0"/>
              <a:buNone/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1268" name="矩形 3"/>
          <p:cNvSpPr>
            <a:spLocks noChangeArrowheads="1"/>
          </p:cNvSpPr>
          <p:nvPr/>
        </p:nvSpPr>
        <p:spPr bwMode="auto">
          <a:xfrm>
            <a:off x="828675" y="61913"/>
            <a:ext cx="55943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FFFFFF"/>
                </a:solidFill>
              </a:rPr>
              <a:t>二、如何树先锋模范，做合格党员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0" y="6415088"/>
            <a:ext cx="8870950" cy="1587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1"/>
          <p:cNvGrpSpPr>
            <a:grpSpLocks/>
          </p:cNvGrpSpPr>
          <p:nvPr/>
        </p:nvGrpSpPr>
        <p:grpSpPr bwMode="auto">
          <a:xfrm>
            <a:off x="458788" y="3224213"/>
            <a:ext cx="369887" cy="492125"/>
            <a:chOff x="2002971" y="3182257"/>
            <a:chExt cx="493486" cy="493486"/>
          </a:xfrm>
        </p:grpSpPr>
        <p:sp>
          <p:nvSpPr>
            <p:cNvPr id="7" name="椭圆 6"/>
            <p:cNvSpPr/>
            <p:nvPr/>
          </p:nvSpPr>
          <p:spPr>
            <a:xfrm>
              <a:off x="2002971" y="3182257"/>
              <a:ext cx="493486" cy="493486"/>
            </a:xfrm>
            <a:prstGeom prst="ellipse">
              <a:avLst/>
            </a:prstGeom>
            <a:solidFill>
              <a:schemeClr val="bg1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itchFamily="34" charset="0"/>
                <a:buNone/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2096162" y="3276178"/>
              <a:ext cx="307105" cy="30564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itchFamily="34" charset="0"/>
                <a:buNone/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" name="组合 14"/>
          <p:cNvGrpSpPr>
            <a:grpSpLocks/>
          </p:cNvGrpSpPr>
          <p:nvPr/>
        </p:nvGrpSpPr>
        <p:grpSpPr bwMode="auto">
          <a:xfrm>
            <a:off x="8501063" y="4079875"/>
            <a:ext cx="369887" cy="492125"/>
            <a:chOff x="2002971" y="3182257"/>
            <a:chExt cx="493486" cy="493486"/>
          </a:xfrm>
        </p:grpSpPr>
        <p:sp>
          <p:nvSpPr>
            <p:cNvPr id="16" name="椭圆 15"/>
            <p:cNvSpPr/>
            <p:nvPr/>
          </p:nvSpPr>
          <p:spPr>
            <a:xfrm>
              <a:off x="2002971" y="3182257"/>
              <a:ext cx="493486" cy="493486"/>
            </a:xfrm>
            <a:prstGeom prst="ellipse">
              <a:avLst/>
            </a:prstGeom>
            <a:solidFill>
              <a:schemeClr val="bg1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itchFamily="34" charset="0"/>
                <a:buNone/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2096162" y="3276179"/>
              <a:ext cx="307105" cy="30564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itchFamily="34" charset="0"/>
                <a:buNone/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4" name="组合 33"/>
          <p:cNvGrpSpPr>
            <a:grpSpLocks/>
          </p:cNvGrpSpPr>
          <p:nvPr/>
        </p:nvGrpSpPr>
        <p:grpSpPr bwMode="auto">
          <a:xfrm>
            <a:off x="250825" y="1284288"/>
            <a:ext cx="4465638" cy="4826000"/>
            <a:chOff x="251224" y="1225481"/>
            <a:chExt cx="4176760" cy="2497860"/>
          </a:xfrm>
        </p:grpSpPr>
        <p:grpSp>
          <p:nvGrpSpPr>
            <p:cNvPr id="11278" name="组合 1"/>
            <p:cNvGrpSpPr>
              <a:grpSpLocks/>
            </p:cNvGrpSpPr>
            <p:nvPr/>
          </p:nvGrpSpPr>
          <p:grpSpPr bwMode="auto">
            <a:xfrm>
              <a:off x="251224" y="1225481"/>
              <a:ext cx="4176760" cy="2497860"/>
              <a:chOff x="334963" y="1225811"/>
              <a:chExt cx="5569967" cy="2497102"/>
            </a:xfrm>
          </p:grpSpPr>
          <p:sp>
            <p:nvSpPr>
              <p:cNvPr id="20" name="矩形 19"/>
              <p:cNvSpPr/>
              <p:nvPr/>
            </p:nvSpPr>
            <p:spPr>
              <a:xfrm>
                <a:off x="334963" y="1225811"/>
                <a:ext cx="3875018" cy="271067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pAutoFit/>
              </a:bodyPr>
              <a:lstStyle/>
              <a:p>
                <a:pPr>
                  <a:buFont typeface="Arial" pitchFamily="34" charset="0"/>
                  <a:buNone/>
                  <a:defRPr/>
                </a:pPr>
                <a:r>
                  <a:rPr lang="en-US" altLang="zh-CN" sz="2800" dirty="0"/>
                  <a:t>1</a:t>
                </a:r>
                <a:r>
                  <a:rPr lang="zh-CN" altLang="en-US" sz="2800" dirty="0"/>
                  <a:t>、</a:t>
                </a:r>
                <a:r>
                  <a:rPr lang="zh-CN" altLang="zh-CN" sz="2800" dirty="0"/>
                  <a:t>牢记自我角色</a:t>
                </a:r>
                <a:endParaRPr lang="zh-CN" altLang="en-US" sz="28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281" name="矩形 21"/>
              <p:cNvSpPr>
                <a:spLocks noChangeArrowheads="1"/>
              </p:cNvSpPr>
              <p:nvPr/>
            </p:nvSpPr>
            <p:spPr bwMode="auto">
              <a:xfrm>
                <a:off x="334963" y="2565598"/>
                <a:ext cx="5569967" cy="11573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2857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charset="0"/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charset="0"/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charset="0"/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charset="0"/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9pPr>
              </a:lstStyle>
              <a:p>
                <a:pPr eaLnBrk="1" hangingPunct="1">
                  <a:lnSpc>
                    <a:spcPct val="150000"/>
                  </a:lnSpc>
                  <a:buFont typeface="Wingdings" pitchFamily="2" charset="2"/>
                  <a:buChar char="n"/>
                </a:pPr>
                <a:r>
                  <a:rPr lang="zh-CN" altLang="zh-CN" sz="2400"/>
                  <a:t>从递交入党申请书那一刻开始，就要塑造党员形象，以党员身份要求自己，做好党员该做的事。</a:t>
                </a:r>
                <a:endParaRPr lang="zh-CN" altLang="en-US" sz="2400"/>
              </a:p>
            </p:txBody>
          </p:sp>
        </p:grpSp>
        <p:sp>
          <p:nvSpPr>
            <p:cNvPr id="25" name="矩形 24"/>
            <p:cNvSpPr/>
            <p:nvPr/>
          </p:nvSpPr>
          <p:spPr bwMode="auto">
            <a:xfrm>
              <a:off x="1740485" y="1656855"/>
              <a:ext cx="2204937" cy="271149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pPr algn="ctr">
                <a:buFont typeface="Arial" pitchFamily="34" charset="0"/>
                <a:buNone/>
                <a:defRPr/>
              </a:pPr>
              <a:r>
                <a:rPr lang="zh-CN" altLang="zh-CN" sz="2800" dirty="0"/>
                <a:t>强化党员意识</a:t>
              </a:r>
              <a:endParaRPr lang="zh-CN" altLang="en-US" sz="28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9" name="组合 34"/>
          <p:cNvGrpSpPr>
            <a:grpSpLocks/>
          </p:cNvGrpSpPr>
          <p:nvPr/>
        </p:nvGrpSpPr>
        <p:grpSpPr bwMode="auto">
          <a:xfrm>
            <a:off x="4716463" y="1284288"/>
            <a:ext cx="3990975" cy="4937125"/>
            <a:chOff x="4716019" y="1284162"/>
            <a:chExt cx="3765174" cy="2142360"/>
          </a:xfrm>
        </p:grpSpPr>
        <p:grpSp>
          <p:nvGrpSpPr>
            <p:cNvPr id="11274" name="组合 1"/>
            <p:cNvGrpSpPr>
              <a:grpSpLocks/>
            </p:cNvGrpSpPr>
            <p:nvPr/>
          </p:nvGrpSpPr>
          <p:grpSpPr bwMode="auto">
            <a:xfrm>
              <a:off x="4716019" y="1284162"/>
              <a:ext cx="3635385" cy="2142360"/>
              <a:chOff x="334963" y="1162558"/>
              <a:chExt cx="4848011" cy="2141711"/>
            </a:xfrm>
          </p:grpSpPr>
          <p:sp>
            <p:nvSpPr>
              <p:cNvPr id="28" name="矩形 27"/>
              <p:cNvSpPr/>
              <p:nvPr/>
            </p:nvSpPr>
            <p:spPr>
              <a:xfrm>
                <a:off x="334963" y="1162558"/>
                <a:ext cx="4312068" cy="227256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pAutoFit/>
              </a:bodyPr>
              <a:lstStyle/>
              <a:p>
                <a:pPr>
                  <a:buFont typeface="Arial" pitchFamily="34" charset="0"/>
                  <a:buNone/>
                  <a:defRPr/>
                </a:pPr>
                <a:r>
                  <a:rPr lang="en-US" altLang="zh-CN" sz="2800" dirty="0"/>
                  <a:t>2</a:t>
                </a:r>
                <a:r>
                  <a:rPr lang="zh-CN" altLang="en-US" sz="2800" dirty="0"/>
                  <a:t>、</a:t>
                </a:r>
                <a:r>
                  <a:rPr lang="zh-CN" altLang="zh-CN" sz="2800" dirty="0"/>
                  <a:t>加强党性修养</a:t>
                </a:r>
                <a:endParaRPr lang="zh-CN" altLang="en-US" sz="28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矩形 21"/>
              <p:cNvSpPr>
                <a:spLocks noChangeArrowheads="1"/>
              </p:cNvSpPr>
              <p:nvPr/>
            </p:nvSpPr>
            <p:spPr bwMode="auto">
              <a:xfrm>
                <a:off x="422842" y="1873248"/>
                <a:ext cx="4759453" cy="14310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lnSpc>
                    <a:spcPct val="150000"/>
                  </a:lnSpc>
                  <a:buFont typeface="Arial" pitchFamily="34" charset="0"/>
                  <a:buNone/>
                  <a:defRPr/>
                </a:pPr>
                <a:r>
                  <a:rPr lang="zh-CN" altLang="zh-CN" sz="2400" dirty="0">
                    <a:latin typeface="Arial" pitchFamily="34" charset="0"/>
                  </a:rPr>
                  <a:t>学习是一辈子的事，每一个合格党员都要保持学习</a:t>
                </a:r>
                <a:r>
                  <a:rPr lang="zh-CN" altLang="en-US" sz="2400" dirty="0">
                    <a:latin typeface="Arial" pitchFamily="34" charset="0"/>
                  </a:rPr>
                  <a:t>，</a:t>
                </a:r>
                <a:r>
                  <a:rPr lang="zh-CN" altLang="zh-CN" sz="2400" dirty="0">
                    <a:latin typeface="Arial" pitchFamily="34" charset="0"/>
                  </a:rPr>
                  <a:t>不断加强党章党识和专业理论知识的学习</a:t>
                </a:r>
                <a:r>
                  <a:rPr lang="zh-CN" altLang="en-US" sz="2400" dirty="0">
                    <a:latin typeface="Arial" pitchFamily="34" charset="0"/>
                  </a:rPr>
                  <a:t>，</a:t>
                </a:r>
                <a:r>
                  <a:rPr lang="zh-CN" altLang="zh-CN" sz="2400" dirty="0">
                    <a:latin typeface="Arial" pitchFamily="34" charset="0"/>
                  </a:rPr>
                  <a:t>在思想和素养上永葆先进和前瞻。</a:t>
                </a:r>
              </a:p>
              <a:p>
                <a:pPr marL="285750" indent="-285750">
                  <a:lnSpc>
                    <a:spcPct val="125000"/>
                  </a:lnSpc>
                  <a:buFont typeface="Wingdings" pitchFamily="2" charset="2"/>
                  <a:buChar char="n"/>
                  <a:defRPr/>
                </a:pPr>
                <a:endParaRPr lang="zh-CN" altLang="en-US" sz="2000" dirty="0">
                  <a:latin typeface="Arial" pitchFamily="34" charset="0"/>
                </a:endParaRPr>
              </a:p>
            </p:txBody>
          </p:sp>
        </p:grpSp>
        <p:sp>
          <p:nvSpPr>
            <p:cNvPr id="30" name="矩形 29"/>
            <p:cNvSpPr/>
            <p:nvPr/>
          </p:nvSpPr>
          <p:spPr bwMode="auto">
            <a:xfrm>
              <a:off x="6135822" y="1645814"/>
              <a:ext cx="2345371" cy="227324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pPr algn="ctr">
                <a:buFont typeface="Arial" pitchFamily="34" charset="0"/>
                <a:buNone/>
                <a:defRPr/>
              </a:pPr>
              <a:r>
                <a:rPr lang="zh-CN" altLang="zh-CN" sz="2800" dirty="0"/>
                <a:t>提高自身素质</a:t>
              </a:r>
              <a:endParaRPr lang="zh-CN" altLang="en-US" sz="2800" b="1" dirty="0">
                <a:solidFill>
                  <a:schemeClr val="accent1"/>
                </a:solidFill>
              </a:endParaRPr>
            </a:p>
          </p:txBody>
        </p:sp>
      </p:grpSp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组合 25"/>
          <p:cNvGrpSpPr>
            <a:grpSpLocks/>
          </p:cNvGrpSpPr>
          <p:nvPr/>
        </p:nvGrpSpPr>
        <p:grpSpPr bwMode="auto">
          <a:xfrm>
            <a:off x="53975" y="1050925"/>
            <a:ext cx="4219575" cy="5367338"/>
            <a:chOff x="-4" y="1151152"/>
            <a:chExt cx="17790619" cy="916144"/>
          </a:xfrm>
        </p:grpSpPr>
        <p:sp>
          <p:nvSpPr>
            <p:cNvPr id="45" name="圆角矩形 44"/>
            <p:cNvSpPr/>
            <p:nvPr/>
          </p:nvSpPr>
          <p:spPr>
            <a:xfrm>
              <a:off x="-4" y="1151152"/>
              <a:ext cx="3962395" cy="868183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6" name="圆角矩形 4"/>
            <p:cNvSpPr/>
            <p:nvPr/>
          </p:nvSpPr>
          <p:spPr>
            <a:xfrm>
              <a:off x="14885751" y="1252223"/>
              <a:ext cx="2904864" cy="81507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5240" tIns="15240" rIns="15240" bIns="15240" spcCol="1270" anchor="ctr"/>
            <a:lstStyle/>
            <a:p>
              <a:pPr algn="ctr"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altLang="zh-CN" sz="2400" dirty="0"/>
                <a:t>3</a:t>
              </a:r>
              <a:r>
                <a:rPr lang="zh-CN" altLang="en-US" sz="2400" dirty="0"/>
                <a:t>、</a:t>
              </a:r>
              <a:r>
                <a:rPr lang="zh-CN" altLang="zh-CN" sz="2400" dirty="0"/>
                <a:t>坚持三个不动摇</a:t>
              </a:r>
              <a:endParaRPr lang="zh-CN" altLang="en-US" sz="2400" dirty="0"/>
            </a:p>
          </p:txBody>
        </p:sp>
      </p:grpSp>
      <p:grpSp>
        <p:nvGrpSpPr>
          <p:cNvPr id="12291" name="组合 27"/>
          <p:cNvGrpSpPr>
            <a:grpSpLocks/>
          </p:cNvGrpSpPr>
          <p:nvPr/>
        </p:nvGrpSpPr>
        <p:grpSpPr bwMode="auto">
          <a:xfrm>
            <a:off x="1387475" y="801688"/>
            <a:ext cx="2886075" cy="1555750"/>
            <a:chOff x="4186082" y="3157"/>
            <a:chExt cx="2244306" cy="978277"/>
          </a:xfrm>
        </p:grpSpPr>
        <p:sp>
          <p:nvSpPr>
            <p:cNvPr id="41" name="圆角矩形 40"/>
            <p:cNvSpPr/>
            <p:nvPr/>
          </p:nvSpPr>
          <p:spPr>
            <a:xfrm>
              <a:off x="4186082" y="3157"/>
              <a:ext cx="2244306" cy="978277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2" name="圆角矩形 8"/>
            <p:cNvSpPr/>
            <p:nvPr/>
          </p:nvSpPr>
          <p:spPr>
            <a:xfrm>
              <a:off x="4214476" y="32106"/>
              <a:ext cx="2215912" cy="94932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9525" tIns="9525" rIns="9525" bIns="9525" spcCol="1270" anchor="ctr"/>
            <a:lstStyle/>
            <a:p>
              <a:pPr algn="ctr" defTabSz="666750">
                <a:lnSpc>
                  <a:spcPct val="150000"/>
                </a:lnSpc>
                <a:spcAft>
                  <a:spcPct val="35000"/>
                </a:spcAft>
                <a:defRPr/>
              </a:pPr>
              <a:r>
                <a:rPr lang="zh-CN" sz="2000" dirty="0"/>
                <a:t>（</a:t>
              </a:r>
              <a:r>
                <a:rPr lang="en-US" sz="2000" dirty="0"/>
                <a:t>1</a:t>
              </a:r>
              <a:r>
                <a:rPr lang="zh-CN" sz="2000" dirty="0"/>
                <a:t>）坚持共产主义理想信念不动摇。</a:t>
              </a:r>
              <a:endParaRPr lang="zh-CN" altLang="en-US" sz="2000" dirty="0"/>
            </a:p>
          </p:txBody>
        </p:sp>
      </p:grpSp>
      <p:grpSp>
        <p:nvGrpSpPr>
          <p:cNvPr id="12292" name="组合 29"/>
          <p:cNvGrpSpPr>
            <a:grpSpLocks/>
          </p:cNvGrpSpPr>
          <p:nvPr/>
        </p:nvGrpSpPr>
        <p:grpSpPr bwMode="auto">
          <a:xfrm>
            <a:off x="1387475" y="3214688"/>
            <a:ext cx="2886075" cy="1417637"/>
            <a:chOff x="4186082" y="1128176"/>
            <a:chExt cx="2226932" cy="1116907"/>
          </a:xfrm>
        </p:grpSpPr>
        <p:sp>
          <p:nvSpPr>
            <p:cNvPr id="37" name="圆角矩形 36"/>
            <p:cNvSpPr/>
            <p:nvPr/>
          </p:nvSpPr>
          <p:spPr>
            <a:xfrm>
              <a:off x="4186082" y="1128176"/>
              <a:ext cx="2226932" cy="97807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8" name="圆角矩形 12"/>
            <p:cNvSpPr/>
            <p:nvPr/>
          </p:nvSpPr>
          <p:spPr>
            <a:xfrm>
              <a:off x="4214256" y="1156943"/>
              <a:ext cx="2198758" cy="10881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9525" tIns="9525" rIns="9525" bIns="9525" spcCol="1270" anchor="ctr"/>
            <a:lstStyle/>
            <a:p>
              <a:pPr algn="ctr" defTabSz="666750">
                <a:lnSpc>
                  <a:spcPct val="150000"/>
                </a:lnSpc>
                <a:spcAft>
                  <a:spcPct val="35000"/>
                </a:spcAft>
                <a:defRPr/>
              </a:pPr>
              <a:r>
                <a:rPr lang="zh-CN" sz="2000" dirty="0"/>
                <a:t>（</a:t>
              </a:r>
              <a:r>
                <a:rPr lang="en-US" sz="2000" dirty="0"/>
                <a:t>2</a:t>
              </a:r>
              <a:r>
                <a:rPr lang="zh-CN" sz="2000" dirty="0"/>
                <a:t>）牢记为人民服务的宗旨不动摇。</a:t>
              </a:r>
              <a:endParaRPr lang="zh-CN" altLang="en-US" sz="2000" dirty="0"/>
            </a:p>
          </p:txBody>
        </p:sp>
      </p:grpSp>
      <p:grpSp>
        <p:nvGrpSpPr>
          <p:cNvPr id="12293" name="组合 31"/>
          <p:cNvGrpSpPr>
            <a:grpSpLocks/>
          </p:cNvGrpSpPr>
          <p:nvPr/>
        </p:nvGrpSpPr>
        <p:grpSpPr bwMode="auto">
          <a:xfrm>
            <a:off x="1419225" y="5076825"/>
            <a:ext cx="2854325" cy="1419225"/>
            <a:chOff x="4186082" y="2253196"/>
            <a:chExt cx="2226931" cy="978277"/>
          </a:xfrm>
        </p:grpSpPr>
        <p:sp>
          <p:nvSpPr>
            <p:cNvPr id="33" name="圆角矩形 32"/>
            <p:cNvSpPr/>
            <p:nvPr/>
          </p:nvSpPr>
          <p:spPr>
            <a:xfrm>
              <a:off x="4186082" y="2253196"/>
              <a:ext cx="2226931" cy="978277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4" name="圆角矩形 16"/>
            <p:cNvSpPr/>
            <p:nvPr/>
          </p:nvSpPr>
          <p:spPr>
            <a:xfrm>
              <a:off x="4214569" y="2281647"/>
              <a:ext cx="2198444" cy="92137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9525" tIns="9525" rIns="9525" bIns="9525" spcCol="1270" anchor="ctr"/>
            <a:lstStyle/>
            <a:p>
              <a:pPr algn="ctr" defTabSz="666750">
                <a:lnSpc>
                  <a:spcPct val="150000"/>
                </a:lnSpc>
                <a:spcAft>
                  <a:spcPct val="35000"/>
                </a:spcAft>
                <a:defRPr/>
              </a:pPr>
              <a:r>
                <a:rPr lang="zh-CN" sz="2000" dirty="0"/>
                <a:t>（</a:t>
              </a:r>
              <a:r>
                <a:rPr lang="en-US" sz="2000" dirty="0"/>
                <a:t>3</a:t>
              </a:r>
              <a:r>
                <a:rPr lang="zh-CN" sz="2000" dirty="0"/>
                <a:t>）坚持艰苦奋斗和敬业奉献的精神不动摇。</a:t>
              </a:r>
              <a:endParaRPr lang="zh-CN" altLang="en-US" sz="2000" dirty="0"/>
            </a:p>
          </p:txBody>
        </p:sp>
      </p:grpSp>
      <p:sp>
        <p:nvSpPr>
          <p:cNvPr id="12294" name="TextBox 46"/>
          <p:cNvSpPr txBox="1">
            <a:spLocks noChangeArrowheads="1"/>
          </p:cNvSpPr>
          <p:nvPr/>
        </p:nvSpPr>
        <p:spPr bwMode="auto">
          <a:xfrm>
            <a:off x="4456113" y="647700"/>
            <a:ext cx="4513262" cy="2401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000"/>
              <a:t>▲胡锦涛总书记指出：崇高的理想信念，始终是共产党人保持先进性的精神动力。</a:t>
            </a:r>
            <a:endParaRPr lang="en-US" altLang="zh-CN" sz="2000"/>
          </a:p>
          <a:p>
            <a:pPr eaLnBrk="1" hangingPunct="1">
              <a:lnSpc>
                <a:spcPct val="150000"/>
              </a:lnSpc>
            </a:pPr>
            <a:r>
              <a:rPr lang="zh-CN" altLang="en-US" sz="2000"/>
              <a:t>▲杨善洲的事迹告诉我们：每一个合格的党员都需要坚定的共产主义理想信念作支撑。</a:t>
            </a:r>
          </a:p>
        </p:txBody>
      </p:sp>
      <p:sp>
        <p:nvSpPr>
          <p:cNvPr id="12295" name="TextBox 47"/>
          <p:cNvSpPr txBox="1">
            <a:spLocks noChangeArrowheads="1"/>
          </p:cNvSpPr>
          <p:nvPr/>
        </p:nvSpPr>
        <p:spPr bwMode="auto">
          <a:xfrm>
            <a:off x="4456113" y="3214688"/>
            <a:ext cx="4687887" cy="147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000"/>
              <a:t>▲列宁说过：要成就一件大事业，必须从小事做起，少说些漂亮话，多做些平凡的事。</a:t>
            </a:r>
          </a:p>
        </p:txBody>
      </p:sp>
      <p:sp>
        <p:nvSpPr>
          <p:cNvPr id="12296" name="TextBox 48"/>
          <p:cNvSpPr txBox="1">
            <a:spLocks noChangeArrowheads="1"/>
          </p:cNvSpPr>
          <p:nvPr/>
        </p:nvSpPr>
        <p:spPr bwMode="auto">
          <a:xfrm>
            <a:off x="4456113" y="5040313"/>
            <a:ext cx="4295775" cy="147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000"/>
              <a:t>▲李保国事迹充分体现党员全心全意为人民服务的宗旨，用他的实际行动树立合格党员的楷模。</a:t>
            </a:r>
          </a:p>
        </p:txBody>
      </p:sp>
      <p:sp>
        <p:nvSpPr>
          <p:cNvPr id="12297" name="TextBox 49"/>
          <p:cNvSpPr txBox="1">
            <a:spLocks noChangeArrowheads="1"/>
          </p:cNvSpPr>
          <p:nvPr/>
        </p:nvSpPr>
        <p:spPr bwMode="auto">
          <a:xfrm>
            <a:off x="-165100" y="1997075"/>
            <a:ext cx="955675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chemeClr val="bg1"/>
                </a:solidFill>
              </a:rPr>
              <a:t>坚持三个不动摇</a:t>
            </a:r>
          </a:p>
          <a:p>
            <a:pPr eaLnBrk="1" hangingPunct="1"/>
            <a:endParaRPr lang="zh-CN" altLang="en-US" b="1"/>
          </a:p>
        </p:txBody>
      </p:sp>
      <p:sp>
        <p:nvSpPr>
          <p:cNvPr id="51" name="左大括号 50"/>
          <p:cNvSpPr/>
          <p:nvPr/>
        </p:nvSpPr>
        <p:spPr>
          <a:xfrm>
            <a:off x="993775" y="1050925"/>
            <a:ext cx="393700" cy="508635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12299" name="TextBox 51"/>
          <p:cNvSpPr txBox="1">
            <a:spLocks noChangeArrowheads="1"/>
          </p:cNvSpPr>
          <p:nvPr/>
        </p:nvSpPr>
        <p:spPr bwMode="auto">
          <a:xfrm>
            <a:off x="258763" y="1289050"/>
            <a:ext cx="73501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4000">
                <a:solidFill>
                  <a:schemeClr val="bg1"/>
                </a:solidFill>
              </a:rPr>
              <a:t>3</a:t>
            </a:r>
            <a:endParaRPr lang="zh-CN" altLang="en-US" sz="40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矩形 3"/>
          <p:cNvSpPr>
            <a:spLocks noChangeArrowheads="1"/>
          </p:cNvSpPr>
          <p:nvPr/>
        </p:nvSpPr>
        <p:spPr bwMode="auto">
          <a:xfrm>
            <a:off x="960438" y="61913"/>
            <a:ext cx="55943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FFFFFF"/>
                </a:solidFill>
              </a:rPr>
              <a:t>二、如何树先锋模范，做合格党员</a:t>
            </a: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2814638" y="1714500"/>
            <a:ext cx="6086475" cy="187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Wingdings" pitchFamily="2" charset="2"/>
              <a:buChar char="n"/>
            </a:pPr>
            <a:r>
              <a:rPr lang="zh-CN" altLang="zh-CN" sz="2000"/>
              <a:t>当人民有困难时能够冲在一线，坚守岗位，以身作则，发挥模范作用的党员</a:t>
            </a:r>
            <a:endParaRPr lang="en-US" altLang="zh-CN" sz="2000"/>
          </a:p>
          <a:p>
            <a:pPr eaLnBrk="1" hangingPunct="1">
              <a:lnSpc>
                <a:spcPct val="150000"/>
              </a:lnSpc>
              <a:buFont typeface="Wingdings" pitchFamily="2" charset="2"/>
              <a:buChar char="n"/>
            </a:pPr>
            <a:r>
              <a:rPr lang="zh-CN" altLang="zh-CN" sz="2000"/>
              <a:t>身边的很多典型事例，比如非典病毒、埃博拉病毒、汶川地震、天津塘沽爆炸能够体现。</a:t>
            </a:r>
            <a:endParaRPr lang="en-US" altLang="zh-CN" sz="2000"/>
          </a:p>
        </p:txBody>
      </p:sp>
      <p:sp>
        <p:nvSpPr>
          <p:cNvPr id="26" name="文本框 25"/>
          <p:cNvSpPr txBox="1">
            <a:spLocks noChangeArrowheads="1"/>
          </p:cNvSpPr>
          <p:nvPr/>
        </p:nvSpPr>
        <p:spPr bwMode="auto">
          <a:xfrm>
            <a:off x="2814638" y="4695825"/>
            <a:ext cx="6086475" cy="182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Wingdings" pitchFamily="2" charset="2"/>
              <a:buChar char="n"/>
            </a:pPr>
            <a:r>
              <a:rPr lang="zh-CN" altLang="zh-CN" sz="2000"/>
              <a:t>在依法治国的背景下，遵纪守法、廉洁自律，是每个党员干部义不容辞的责任和义务。结合当下反腐倡廉的力度和实效可以说明一切。</a:t>
            </a:r>
          </a:p>
          <a:p>
            <a:pPr eaLnBrk="1" hangingPunct="1">
              <a:lnSpc>
                <a:spcPct val="125000"/>
              </a:lnSpc>
              <a:buFont typeface="Wingdings" pitchFamily="2" charset="2"/>
              <a:buChar char="n"/>
            </a:pPr>
            <a:endParaRPr lang="zh-CN" altLang="en-US" sz="2000"/>
          </a:p>
        </p:txBody>
      </p:sp>
      <p:grpSp>
        <p:nvGrpSpPr>
          <p:cNvPr id="2" name="组合 13"/>
          <p:cNvGrpSpPr>
            <a:grpSpLocks/>
          </p:cNvGrpSpPr>
          <p:nvPr/>
        </p:nvGrpSpPr>
        <p:grpSpPr bwMode="auto">
          <a:xfrm>
            <a:off x="101600" y="962025"/>
            <a:ext cx="8799513" cy="2401888"/>
            <a:chOff x="101581" y="1341437"/>
            <a:chExt cx="8766194" cy="1988359"/>
          </a:xfrm>
        </p:grpSpPr>
        <p:grpSp>
          <p:nvGrpSpPr>
            <p:cNvPr id="13323" name="组合 12"/>
            <p:cNvGrpSpPr>
              <a:grpSpLocks/>
            </p:cNvGrpSpPr>
            <p:nvPr/>
          </p:nvGrpSpPr>
          <p:grpSpPr bwMode="auto">
            <a:xfrm>
              <a:off x="3137524" y="1341437"/>
              <a:ext cx="5730251" cy="383493"/>
              <a:chOff x="4240544" y="1025629"/>
              <a:chExt cx="7640777" cy="384321"/>
            </a:xfrm>
          </p:grpSpPr>
          <p:sp>
            <p:nvSpPr>
              <p:cNvPr id="12" name="矩形 11"/>
              <p:cNvSpPr/>
              <p:nvPr/>
            </p:nvSpPr>
            <p:spPr>
              <a:xfrm>
                <a:off x="4241232" y="1025629"/>
                <a:ext cx="6444413" cy="383253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pAutoFit/>
              </a:bodyPr>
              <a:lstStyle/>
              <a:p>
                <a:pPr algn="ctr">
                  <a:buFont typeface="Arial" pitchFamily="34" charset="0"/>
                  <a:buNone/>
                  <a:defRPr/>
                </a:pPr>
                <a:r>
                  <a:rPr lang="en-US" altLang="zh-CN" sz="2400" dirty="0"/>
                  <a:t>4</a:t>
                </a:r>
                <a:r>
                  <a:rPr lang="zh-CN" altLang="zh-CN" sz="2400" dirty="0"/>
                  <a:t>、联系岗位职责，发挥模范作用</a:t>
                </a:r>
                <a:r>
                  <a:rPr lang="zh-CN" altLang="en-US" sz="2400" dirty="0"/>
                  <a:t>：</a:t>
                </a:r>
                <a:endParaRPr lang="zh-CN" altLang="en-US" sz="2400" b="1" dirty="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6" name="直接连接符 5"/>
              <p:cNvCxnSpPr/>
              <p:nvPr/>
            </p:nvCxnSpPr>
            <p:spPr>
              <a:xfrm>
                <a:off x="4241232" y="1408882"/>
                <a:ext cx="7640089" cy="1317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3324" name="Picture 12" descr="C:\Users\user\Desktop\05120914527332479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581" y="1341438"/>
              <a:ext cx="2651144" cy="19883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组合 14"/>
          <p:cNvGrpSpPr>
            <a:grpSpLocks/>
          </p:cNvGrpSpPr>
          <p:nvPr/>
        </p:nvGrpSpPr>
        <p:grpSpPr bwMode="auto">
          <a:xfrm>
            <a:off x="101600" y="3860800"/>
            <a:ext cx="8555038" cy="2571750"/>
            <a:chOff x="265094" y="3860800"/>
            <a:chExt cx="8555056" cy="2571772"/>
          </a:xfrm>
        </p:grpSpPr>
        <p:grpSp>
          <p:nvGrpSpPr>
            <p:cNvPr id="13319" name="组合 12"/>
            <p:cNvGrpSpPr>
              <a:grpSpLocks/>
            </p:cNvGrpSpPr>
            <p:nvPr/>
          </p:nvGrpSpPr>
          <p:grpSpPr bwMode="auto">
            <a:xfrm>
              <a:off x="449214" y="3860800"/>
              <a:ext cx="8370936" cy="461966"/>
              <a:chOff x="719426" y="1025627"/>
              <a:chExt cx="11161895" cy="461371"/>
            </a:xfrm>
          </p:grpSpPr>
          <p:sp>
            <p:nvSpPr>
              <p:cNvPr id="17" name="矩形 16"/>
              <p:cNvSpPr/>
              <p:nvPr/>
            </p:nvSpPr>
            <p:spPr>
              <a:xfrm>
                <a:off x="719466" y="1025627"/>
                <a:ext cx="7429947" cy="461372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pAutoFit/>
              </a:bodyPr>
              <a:lstStyle/>
              <a:p>
                <a:pPr algn="ctr">
                  <a:buFont typeface="Arial" pitchFamily="34" charset="0"/>
                  <a:buNone/>
                  <a:defRPr/>
                </a:pPr>
                <a:r>
                  <a:rPr lang="en-US" altLang="zh-CN" sz="2400" dirty="0"/>
                  <a:t>5</a:t>
                </a:r>
                <a:r>
                  <a:rPr lang="zh-CN" altLang="zh-CN" sz="2400" dirty="0"/>
                  <a:t>、严守行为规范，遵守党纪国法</a:t>
                </a:r>
                <a:r>
                  <a:rPr lang="zh-CN" altLang="en-US" sz="2400" dirty="0"/>
                  <a:t>：</a:t>
                </a:r>
                <a:endParaRPr lang="zh-CN" altLang="en-US" sz="2400" b="1" dirty="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18" name="直接连接符 17"/>
              <p:cNvCxnSpPr/>
              <p:nvPr/>
            </p:nvCxnSpPr>
            <p:spPr>
              <a:xfrm>
                <a:off x="3752832" y="1486999"/>
                <a:ext cx="8128489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3320" name="Picture 13" descr="C:\Users\user\Desktop\CE47EFFF6E1EEA9FF210BDC3A56C24D9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5094" y="4695831"/>
              <a:ext cx="3047490" cy="17367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pic>
        <p:nvPicPr>
          <p:cNvPr id="14340" name="Picture 4" descr="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225"/>
            <a:ext cx="9144000" cy="685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5" descr="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436563"/>
            <a:ext cx="1954212" cy="196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圆角矩形 6"/>
          <p:cNvSpPr/>
          <p:nvPr/>
        </p:nvSpPr>
        <p:spPr>
          <a:xfrm>
            <a:off x="1949450" y="2881313"/>
            <a:ext cx="5718175" cy="619125"/>
          </a:xfrm>
          <a:prstGeom prst="roundRect">
            <a:avLst>
              <a:gd name="adj" fmla="val 20450"/>
            </a:avLst>
          </a:prstGeom>
          <a:solidFill>
            <a:srgbClr val="C00000">
              <a:alpha val="75000"/>
            </a:srgb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Font typeface="Arial" pitchFamily="34" charset="0"/>
              <a:buNone/>
              <a:defRPr/>
            </a:pPr>
            <a:r>
              <a:rPr lang="zh-CN" altLang="en-US" sz="2800" b="1" dirty="0">
                <a:solidFill>
                  <a:srgbClr val="FFFFFF"/>
                </a:solidFill>
              </a:rPr>
              <a:t>三、大学生如何发挥先锋模范作用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3"/>
          <p:cNvSpPr>
            <a:spLocks noChangeArrowheads="1"/>
          </p:cNvSpPr>
          <p:nvPr/>
        </p:nvSpPr>
        <p:spPr bwMode="auto">
          <a:xfrm>
            <a:off x="804863" y="61913"/>
            <a:ext cx="55943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FFFFFF"/>
                </a:solidFill>
              </a:rPr>
              <a:t>三、大学生如何发挥先锋模范作用</a:t>
            </a:r>
          </a:p>
        </p:txBody>
      </p:sp>
      <p:pic>
        <p:nvPicPr>
          <p:cNvPr id="15" name="图片 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59050"/>
            <a:ext cx="1885950" cy="148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线形标注 2 12"/>
          <p:cNvSpPr/>
          <p:nvPr/>
        </p:nvSpPr>
        <p:spPr>
          <a:xfrm>
            <a:off x="2357438" y="857250"/>
            <a:ext cx="6535737" cy="1428750"/>
          </a:xfrm>
          <a:prstGeom prst="borderCallout2">
            <a:avLst>
              <a:gd name="adj1" fmla="val 15408"/>
              <a:gd name="adj2" fmla="val -6100"/>
              <a:gd name="adj3" fmla="val 15702"/>
              <a:gd name="adj4" fmla="val -13269"/>
              <a:gd name="adj5" fmla="val 134693"/>
              <a:gd name="adj6" fmla="val -13487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150000"/>
              </a:lnSpc>
              <a:defRPr/>
            </a:pPr>
            <a:r>
              <a:rPr lang="en-US" altLang="zh-CN" sz="2000" dirty="0"/>
              <a:t>1</a:t>
            </a:r>
            <a:r>
              <a:rPr lang="zh-CN" altLang="en-US" sz="2000" dirty="0"/>
              <a:t>、</a:t>
            </a:r>
            <a:r>
              <a:rPr lang="zh-CN" altLang="zh-CN" sz="2000" dirty="0"/>
              <a:t>做思想上的楷模</a:t>
            </a:r>
            <a:endParaRPr lang="en-US" altLang="zh-CN" sz="2000" dirty="0"/>
          </a:p>
          <a:p>
            <a:pPr>
              <a:lnSpc>
                <a:spcPct val="150000"/>
              </a:lnSpc>
              <a:defRPr/>
            </a:pPr>
            <a:r>
              <a:rPr lang="zh-CN" altLang="zh-CN" dirty="0"/>
              <a:t>树立政治信仰，端正入党动机，吸收和借加强自身修养，提高为人民服务的本领，发挥合格党员的作用。</a:t>
            </a:r>
            <a:endParaRPr lang="en-US" altLang="zh-CN" dirty="0">
              <a:solidFill>
                <a:schemeClr val="bg1"/>
              </a:solidFill>
            </a:endParaRPr>
          </a:p>
        </p:txBody>
      </p:sp>
      <p:sp>
        <p:nvSpPr>
          <p:cNvPr id="14" name="线形标注 1 13"/>
          <p:cNvSpPr/>
          <p:nvPr/>
        </p:nvSpPr>
        <p:spPr>
          <a:xfrm>
            <a:off x="2357438" y="2559050"/>
            <a:ext cx="6535737" cy="1941513"/>
          </a:xfrm>
          <a:prstGeom prst="borderCallout1">
            <a:avLst>
              <a:gd name="adj1" fmla="val 18750"/>
              <a:gd name="adj2" fmla="val -8333"/>
              <a:gd name="adj3" fmla="val 118363"/>
              <a:gd name="adj4" fmla="val -8187"/>
            </a:avLst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150000"/>
              </a:lnSpc>
              <a:defRPr/>
            </a:pPr>
            <a:r>
              <a:rPr lang="en-US" altLang="zh-CN" sz="2000" dirty="0"/>
              <a:t>2</a:t>
            </a:r>
            <a:r>
              <a:rPr lang="zh-CN" altLang="zh-CN" sz="2000" dirty="0"/>
              <a:t>、做学习上的榜样</a:t>
            </a:r>
            <a:endParaRPr lang="en-US" altLang="zh-CN" sz="2000" dirty="0"/>
          </a:p>
          <a:p>
            <a:pPr>
              <a:lnSpc>
                <a:spcPct val="150000"/>
              </a:lnSpc>
              <a:defRPr/>
            </a:pPr>
            <a:r>
              <a:rPr lang="zh-CN" altLang="zh-CN" dirty="0"/>
              <a:t>习近平强调了学习重要性，大学生应该加强专业理论知识和科学文化知识学习，多关注时事政治、国家大事，学习习近平总书记重要讲话和党章党识</a:t>
            </a:r>
            <a:r>
              <a:rPr lang="zh-CN" altLang="en-US" dirty="0"/>
              <a:t>，</a:t>
            </a:r>
            <a:r>
              <a:rPr lang="zh-CN" altLang="zh-CN" dirty="0"/>
              <a:t>树立良好的榜样作用。</a:t>
            </a:r>
            <a:endParaRPr lang="en-US" altLang="zh-CN" dirty="0">
              <a:solidFill>
                <a:schemeClr val="bg1"/>
              </a:solidFill>
            </a:endParaRPr>
          </a:p>
        </p:txBody>
      </p:sp>
      <p:sp>
        <p:nvSpPr>
          <p:cNvPr id="17" name="线形标注 2 16"/>
          <p:cNvSpPr/>
          <p:nvPr/>
        </p:nvSpPr>
        <p:spPr>
          <a:xfrm>
            <a:off x="2357438" y="4714875"/>
            <a:ext cx="6535737" cy="1714500"/>
          </a:xfrm>
          <a:prstGeom prst="borderCallout2">
            <a:avLst>
              <a:gd name="adj1" fmla="val 55152"/>
              <a:gd name="adj2" fmla="val -5720"/>
              <a:gd name="adj3" fmla="val 55491"/>
              <a:gd name="adj4" fmla="val -13924"/>
              <a:gd name="adj5" fmla="val -30398"/>
              <a:gd name="adj6" fmla="val -14061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150000"/>
              </a:lnSpc>
              <a:defRPr/>
            </a:pPr>
            <a:r>
              <a:rPr lang="en-US" altLang="zh-CN" sz="2000" dirty="0"/>
              <a:t>3</a:t>
            </a:r>
            <a:r>
              <a:rPr lang="zh-CN" altLang="zh-CN" sz="2000" dirty="0"/>
              <a:t>、做行动上的标兵</a:t>
            </a:r>
            <a:endParaRPr lang="en-US" altLang="zh-CN" sz="2000" dirty="0"/>
          </a:p>
          <a:p>
            <a:pPr>
              <a:lnSpc>
                <a:spcPct val="150000"/>
              </a:lnSpc>
              <a:defRPr/>
            </a:pPr>
            <a:r>
              <a:rPr lang="zh-CN" altLang="zh-CN" dirty="0"/>
              <a:t>大学生要做行动上的巨人，认真落实上课出勤、宿舍卫生、校园文化建设、社会实践活动等等方面。更好的</a:t>
            </a:r>
            <a:r>
              <a:rPr lang="zh-CN" altLang="en-US" dirty="0"/>
              <a:t>践行校园文明修身工程，</a:t>
            </a:r>
            <a:r>
              <a:rPr lang="zh-CN" altLang="zh-CN" dirty="0"/>
              <a:t>树立榜样模范形象，发挥作用。</a:t>
            </a:r>
            <a:endParaRPr lang="en-US" altLang="zh-CN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pic>
        <p:nvPicPr>
          <p:cNvPr id="16388" name="Picture 4" descr="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225"/>
            <a:ext cx="9144000" cy="685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5" descr="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436563"/>
            <a:ext cx="1954212" cy="196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圆角矩形 6"/>
          <p:cNvSpPr/>
          <p:nvPr/>
        </p:nvSpPr>
        <p:spPr>
          <a:xfrm>
            <a:off x="2500313" y="2736850"/>
            <a:ext cx="4857750" cy="620713"/>
          </a:xfrm>
          <a:prstGeom prst="roundRect">
            <a:avLst>
              <a:gd name="adj" fmla="val 20450"/>
            </a:avLst>
          </a:prstGeom>
          <a:solidFill>
            <a:srgbClr val="C00000">
              <a:alpha val="75000"/>
            </a:srgb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pitchFamily="34" charset="0"/>
              <a:buNone/>
              <a:defRPr/>
            </a:pPr>
            <a:r>
              <a:rPr lang="zh-CN" altLang="en-US" sz="2800" b="1" dirty="0">
                <a:solidFill>
                  <a:srgbClr val="FFFFFF"/>
                </a:solidFill>
              </a:rPr>
              <a:t>四、总  结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35488"/>
            <a:ext cx="9144000" cy="232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72000"/>
            <a:ext cx="9144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151188" cy="146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57188" y="1255713"/>
            <a:ext cx="8572500" cy="4052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lnSpc>
                <a:spcPts val="4000"/>
              </a:lnSpc>
              <a:buFont typeface="Arial" pitchFamily="34" charset="0"/>
              <a:buNone/>
              <a:defRPr/>
            </a:pPr>
            <a:r>
              <a:rPr lang="en-US" altLang="zh-CN" sz="2400" dirty="0">
                <a:latin typeface="+mj-ea"/>
                <a:ea typeface="+mj-ea"/>
              </a:rPr>
              <a:t>        </a:t>
            </a:r>
            <a:r>
              <a:rPr lang="zh-CN" altLang="zh-CN" sz="2800" dirty="0">
                <a:latin typeface="+mj-ea"/>
                <a:ea typeface="+mj-ea"/>
              </a:rPr>
              <a:t>习总书记说过，要炼就金刚不坏之身，必须用科学理论武装头脑，不断培植我们的精神家园。</a:t>
            </a:r>
            <a:r>
              <a:rPr lang="en-US" altLang="zh-CN" sz="2800" dirty="0">
                <a:latin typeface="+mj-ea"/>
                <a:ea typeface="+mj-ea"/>
              </a:rPr>
              <a:t> </a:t>
            </a:r>
            <a:r>
              <a:rPr lang="zh-CN" altLang="zh-CN" sz="2800" dirty="0">
                <a:latin typeface="+mj-ea"/>
                <a:ea typeface="+mj-ea"/>
              </a:rPr>
              <a:t>新时期合格党员的修炼途径有两个：一是学习，二是实践。</a:t>
            </a:r>
            <a:endParaRPr lang="en-US" altLang="zh-CN" sz="2800" dirty="0">
              <a:latin typeface="+mj-ea"/>
              <a:ea typeface="+mj-ea"/>
            </a:endParaRPr>
          </a:p>
          <a:p>
            <a:pPr algn="just">
              <a:lnSpc>
                <a:spcPts val="4000"/>
              </a:lnSpc>
              <a:buFont typeface="Arial" pitchFamily="34" charset="0"/>
              <a:buNone/>
              <a:defRPr/>
            </a:pPr>
            <a:r>
              <a:rPr lang="en-US" altLang="zh-CN" sz="2800" dirty="0">
                <a:latin typeface="+mj-ea"/>
                <a:ea typeface="+mj-ea"/>
              </a:rPr>
              <a:t>        </a:t>
            </a:r>
            <a:r>
              <a:rPr lang="zh-CN" altLang="zh-CN" sz="2800" dirty="0">
                <a:latin typeface="+mj-ea"/>
                <a:ea typeface="+mj-ea"/>
              </a:rPr>
              <a:t>我们当代大学生必须提升政治觉悟，加强党性修养，提高学习能力，关注国内外时事新闻和国家大事，用科学的理论知识武装头脑，指导实践，在实践中实现人生价值，争取早日入党，早日成为一名合格党员。</a:t>
            </a:r>
          </a:p>
          <a:p>
            <a:pPr>
              <a:buFont typeface="Arial" pitchFamily="34" charset="0"/>
              <a:buNone/>
              <a:defRPr/>
            </a:pPr>
            <a:endParaRPr lang="zh-CN" altLang="en-US" sz="2400" dirty="0">
              <a:latin typeface="Arial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786182" y="332656"/>
            <a:ext cx="1787091" cy="9233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5400" b="1" dirty="0">
                <a:ln>
                  <a:solidFill>
                    <a:schemeClr val="bg1"/>
                  </a:solidFill>
                </a:ln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总结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allAtOnce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35488"/>
            <a:ext cx="9144000" cy="232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72000"/>
            <a:ext cx="9144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151188" cy="146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47"/>
          <p:cNvSpPr txBox="1"/>
          <p:nvPr/>
        </p:nvSpPr>
        <p:spPr>
          <a:xfrm>
            <a:off x="0" y="1293701"/>
            <a:ext cx="9144000" cy="295984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6600" b="1" dirty="0">
                <a:ln>
                  <a:solidFill>
                    <a:schemeClr val="bg1"/>
                  </a:solidFill>
                </a:ln>
                <a:gradFill flip="none" rotWithShape="1">
                  <a:gsLst>
                    <a:gs pos="0">
                      <a:schemeClr val="accent2"/>
                    </a:gs>
                    <a:gs pos="50000">
                      <a:schemeClr val="accent1"/>
                    </a:gs>
                    <a:gs pos="100000">
                      <a:schemeClr val="accent1"/>
                    </a:gs>
                  </a:gsLst>
                  <a:lin ang="2700000" scaled="1"/>
                  <a:tileRect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+mn-ea"/>
              </a:rPr>
              <a:t>感谢聆听</a:t>
            </a:r>
          </a:p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6600" b="1" dirty="0">
                <a:ln>
                  <a:solidFill>
                    <a:schemeClr val="bg1"/>
                  </a:solidFill>
                </a:ln>
                <a:gradFill flip="none" rotWithShape="1">
                  <a:gsLst>
                    <a:gs pos="0">
                      <a:schemeClr val="accent2"/>
                    </a:gs>
                    <a:gs pos="50000">
                      <a:schemeClr val="accent1"/>
                    </a:gs>
                    <a:gs pos="100000">
                      <a:schemeClr val="accent1"/>
                    </a:gs>
                  </a:gsLst>
                  <a:lin ang="2700000" scaled="1"/>
                  <a:tileRect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+mn-ea"/>
              </a:rPr>
              <a:t>敬请质询提问</a:t>
            </a:r>
          </a:p>
        </p:txBody>
      </p:sp>
      <p:pic>
        <p:nvPicPr>
          <p:cNvPr id="22" name="图片 2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0"/>
            <a:ext cx="3073400" cy="217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0" presetClass="entr" presetSubtype="0" decel="100000" fill="hold" nodeType="withEffect">
                                  <p:stCondLst>
                                    <p:cond delay="1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">
  <a:themeElements>
    <a:clrScheme name="自定义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80000"/>
      </a:accent1>
      <a:accent2>
        <a:srgbClr val="F4990F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Consolas"/>
        <a:ea typeface="华文楷体"/>
        <a:cs typeface=""/>
      </a:majorFont>
      <a:minorFont>
        <a:latin typeface="Verdana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264</TotalTime>
  <Words>853</Words>
  <Application>Microsoft Office PowerPoint</Application>
  <PresentationFormat>全屏显示(4:3)</PresentationFormat>
  <Paragraphs>66</Paragraphs>
  <Slides>15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4" baseType="lpstr">
      <vt:lpstr>Arial</vt:lpstr>
      <vt:lpstr>宋体</vt:lpstr>
      <vt:lpstr>Consolas</vt:lpstr>
      <vt:lpstr>华文楷体</vt:lpstr>
      <vt:lpstr>Verdana</vt:lpstr>
      <vt:lpstr>微软雅黑</vt:lpstr>
      <vt:lpstr>Calibri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2013-2014-1学年思想道德修养与法律基础    专题六</dc:title>
  <dc:creator>Administrator</dc:creator>
  <cp:lastModifiedBy>acer</cp:lastModifiedBy>
  <cp:revision>30</cp:revision>
  <dcterms:modified xsi:type="dcterms:W3CDTF">2016-09-28T12:40:47Z</dcterms:modified>
</cp:coreProperties>
</file>